
<file path=[Content_Types].xml><?xml version="1.0" encoding="utf-8"?>
<Types xmlns="http://schemas.openxmlformats.org/package/2006/content-types"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0"/>
  </p:notesMasterIdLst>
  <p:handoutMasterIdLst>
    <p:handoutMasterId r:id="rId21"/>
  </p:handoutMasterIdLst>
  <p:sldIdLst>
    <p:sldId id="256" r:id="rId5"/>
    <p:sldId id="257" r:id="rId6"/>
    <p:sldId id="273" r:id="rId7"/>
    <p:sldId id="258" r:id="rId8"/>
    <p:sldId id="272" r:id="rId9"/>
    <p:sldId id="275" r:id="rId10"/>
    <p:sldId id="262" r:id="rId11"/>
    <p:sldId id="274" r:id="rId12"/>
    <p:sldId id="276" r:id="rId13"/>
    <p:sldId id="277" r:id="rId14"/>
    <p:sldId id="278" r:id="rId15"/>
    <p:sldId id="279" r:id="rId16"/>
    <p:sldId id="280" r:id="rId17"/>
    <p:sldId id="281" r:id="rId18"/>
    <p:sldId id="271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9898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04" autoAdjust="0"/>
    <p:restoredTop sz="90704" autoAdjust="0"/>
  </p:normalViewPr>
  <p:slideViewPr>
    <p:cSldViewPr snapToGrid="0">
      <p:cViewPr varScale="1">
        <p:scale>
          <a:sx n="116" d="100"/>
          <a:sy n="116" d="100"/>
        </p:scale>
        <p:origin x="33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E7F456E-01A6-4013-ACA5-F5492591A24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4983A3-9B9B-4D61-97C9-B9E239A3159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6F32FC-4BD9-442A-A8C6-51598C909FE3}" type="datetimeFigureOut">
              <a:rPr lang="en-US" smtClean="0"/>
              <a:t>12/8/2022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EABE74-7A97-4D17-8390-42ADD25C33C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2C1DBD-1052-425E-BF3C-983304BED5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EEFA9E-C190-4F5C-8394-BD5F1CD55C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8019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6371FA-A98D-41E8-93F4-09945841298A}" type="datetimeFigureOut">
              <a:rPr lang="en-US" smtClean="0"/>
              <a:t>12/8/2022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289C57-55D7-40A4-A101-E74FAC7A092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902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16040" y="4434840"/>
            <a:ext cx="4941771" cy="1122202"/>
          </a:xfrm>
        </p:spPr>
        <p:txBody>
          <a:bodyPr anchor="b">
            <a:noAutofit/>
          </a:bodyPr>
          <a:lstStyle>
            <a:lvl1pPr algn="l">
              <a:defRPr sz="3600" spc="15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396660"/>
          </a:xfrm>
        </p:spPr>
        <p:txBody>
          <a:bodyPr>
            <a:norm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04F1E16-9A84-4D0E-9706-79C396AF6A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826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E786F69D-D4FA-4075-A7EC-8D31A184F6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590800" cy="1027906"/>
            <a:chOff x="0" y="0"/>
            <a:chExt cx="2590800" cy="1027906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6988B2D-0240-4256-8268-4B9FF1E72363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0"/>
              <a:ext cx="259080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8EEAAE1-3D04-41C3-B2D2-B3BEF34C3B27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704850" cy="10279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SmartArt Placeholder 6">
            <a:extLst>
              <a:ext uri="{FF2B5EF4-FFF2-40B4-BE49-F238E27FC236}">
                <a16:creationId xmlns:a16="http://schemas.microsoft.com/office/drawing/2014/main" id="{156CA116-0F6E-4EE9-B34F-03BA07161A7A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>
          <a:xfrm>
            <a:off x="838200" y="2111375"/>
            <a:ext cx="10515600" cy="3744913"/>
          </a:xfrm>
        </p:spPr>
        <p:txBody>
          <a:bodyPr/>
          <a:lstStyle/>
          <a:p>
            <a:r>
              <a:rPr lang="en-US"/>
              <a:t>Click icon to add SmartArt graphic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3115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raphic 10">
            <a:extLst>
              <a:ext uri="{FF2B5EF4-FFF2-40B4-BE49-F238E27FC236}">
                <a16:creationId xmlns:a16="http://schemas.microsoft.com/office/drawing/2014/main" id="{9D2AF524-D4B4-4A3A-9CE4-EDAFE1D5A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13884" y="0"/>
            <a:ext cx="10078116" cy="6858000"/>
          </a:xfrm>
          <a:custGeom>
            <a:avLst/>
            <a:gdLst>
              <a:gd name="connsiteX0" fmla="*/ 3793236 w 10078116"/>
              <a:gd name="connsiteY0" fmla="*/ 6858000 h 6858000"/>
              <a:gd name="connsiteX1" fmla="*/ 0 w 10078116"/>
              <a:gd name="connsiteY1" fmla="*/ 0 h 6858000"/>
              <a:gd name="connsiteX2" fmla="*/ 10078116 w 10078116"/>
              <a:gd name="connsiteY2" fmla="*/ 0 h 6858000"/>
              <a:gd name="connsiteX3" fmla="*/ 10078116 w 100781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78116" h="6858000">
                <a:moveTo>
                  <a:pt x="3793236" y="6858000"/>
                </a:moveTo>
                <a:lnTo>
                  <a:pt x="0" y="0"/>
                </a:lnTo>
                <a:lnTo>
                  <a:pt x="10078116" y="0"/>
                </a:lnTo>
                <a:lnTo>
                  <a:pt x="10078116" y="685800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3987A5-99A6-4B33-BAAF-531596353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09419"/>
            <a:ext cx="4082142" cy="585788"/>
          </a:xfrm>
        </p:spPr>
        <p:txBody>
          <a:bodyPr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BABF6CA-407C-4BF0-8234-1321A676E7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6074" y="1507772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76D8129B-5B68-421C-968C-3663C86EFC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2131" y="2584097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6C741DCA-8EBD-44F5-9D38-E938A628ADC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338556" y="3660422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5C43C6B1-A1BD-4A90-8B4B-F361C1BEDD2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922756" y="4736748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5">
            <a:extLst>
              <a:ext uri="{FF2B5EF4-FFF2-40B4-BE49-F238E27FC236}">
                <a16:creationId xmlns:a16="http://schemas.microsoft.com/office/drawing/2014/main" id="{0C66E1BD-33F0-4B94-BF94-CD4698F85C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1536" y="1613528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35" name="Text Placeholder 15">
            <a:extLst>
              <a:ext uri="{FF2B5EF4-FFF2-40B4-BE49-F238E27FC236}">
                <a16:creationId xmlns:a16="http://schemas.microsoft.com/office/drawing/2014/main" id="{2D4661B1-6559-407A-9AEC-A46A0570AE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86029" y="2682564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6" name="Text Placeholder 15">
            <a:extLst>
              <a:ext uri="{FF2B5EF4-FFF2-40B4-BE49-F238E27FC236}">
                <a16:creationId xmlns:a16="http://schemas.microsoft.com/office/drawing/2014/main" id="{DCC983F7-6A25-42C0-811C-EA32138C5B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76938" y="3755394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7" name="Text Placeholder 15">
            <a:extLst>
              <a:ext uri="{FF2B5EF4-FFF2-40B4-BE49-F238E27FC236}">
                <a16:creationId xmlns:a16="http://schemas.microsoft.com/office/drawing/2014/main" id="{E83DA0EB-27DD-416A-8DA5-4AFDC8587E5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5280" y="4824430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4DC36F-5D3E-439D-80B5-32633FC34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710A8A-CEC9-4787-A745-C28DD965F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9143" y="6356350"/>
            <a:ext cx="3775981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62BD04-8F01-472A-9456-4702A221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3795F91-C721-4363-956D-756673AE7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353515" y="502393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AC14461-E27D-413D-B31A-47B74646A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759917" y="3948451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D6AEA4C-7710-4829-BA87-8DD77F159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173453" y="2872686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9BD473E-6203-491C-87AC-54AC0AB23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86263" y="179608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52594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wo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892177"/>
            <a:ext cx="8421688" cy="1325563"/>
          </a:xfrm>
        </p:spPr>
        <p:txBody>
          <a:bodyPr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76936"/>
            <a:ext cx="3924300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933700" y="3834606"/>
            <a:ext cx="3924300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76936"/>
            <a:ext cx="3943627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10173" y="3834606"/>
            <a:ext cx="3943627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EE24E1DB-1F20-4C28-8069-D9219D1F8B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368030" cy="391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4519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43104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43104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47665" y="2776936"/>
            <a:ext cx="2896671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7665" y="3834606"/>
            <a:ext cx="2896671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066421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066421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2368EF4-1233-48C7-8DB5-75844BFCD5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238376" cy="3105150"/>
            <a:chOff x="0" y="0"/>
            <a:chExt cx="2238376" cy="310515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63D7850-C2A6-43CE-BBE4-8E81A0A593BF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1238250" cy="31051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BAD3E03-2E3B-440C-9105-6F9D33006D66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2238376" cy="24765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188967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76875" y="3660774"/>
            <a:ext cx="5111750" cy="1525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74AA03A-263D-4B5F-B05B-7D6923A9A4D3}"/>
              </a:ext>
            </a:extLst>
          </p:cNvPr>
          <p:cNvGrpSpPr/>
          <p:nvPr userDrawn="1"/>
        </p:nvGrpSpPr>
        <p:grpSpPr>
          <a:xfrm>
            <a:off x="0" y="0"/>
            <a:ext cx="4762501" cy="5186363"/>
            <a:chOff x="0" y="0"/>
            <a:chExt cx="4762501" cy="5186363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87F08D6-2CA7-4A5A-BE34-07113DCA535D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0" y="876300"/>
              <a:ext cx="4762500" cy="16287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768C87F-B9C3-4DFF-8454-F3F52CE4346B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2638425" y="0"/>
              <a:ext cx="2124076" cy="518636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Date Placeholder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22" name="Footer Placeholder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4" name="Slide Number Placeholder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7805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3238103"/>
            <a:ext cx="4179570" cy="1371997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400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D3361C9-310A-4255-A94E-B77588962DA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9" name="Date Placeholder 6">
            <a:extLst>
              <a:ext uri="{FF2B5EF4-FFF2-40B4-BE49-F238E27FC236}">
                <a16:creationId xmlns:a16="http://schemas.microsoft.com/office/drawing/2014/main" id="{BF358517-D7B7-40D0-A9D0-B650C808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140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514C6BF-376E-43E8-881D-2E76742699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5488815" y="0"/>
            <a:ext cx="670318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500" y="1020445"/>
            <a:ext cx="2895600" cy="1325563"/>
          </a:xfrm>
        </p:spPr>
        <p:txBody>
          <a:bodyPr anchor="b">
            <a:normAutofit/>
          </a:bodyPr>
          <a:lstStyle>
            <a:lvl1pPr>
              <a:defRPr sz="28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0" y="2924175"/>
            <a:ext cx="2895600" cy="2519363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2pPr>
            <a:lvl3pPr marL="9144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9F5093-3C53-4152-B8FE-0522E0795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124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0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3660774"/>
            <a:ext cx="5111750" cy="1525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11EBF9-6826-475B-8079-C11128991B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219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B726A3-DF54-47D2-8C3A-34FD43A19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63800" y="6356350"/>
            <a:ext cx="3479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CD125A-4493-4967-9146-841D0EF3B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7A1CF8B-3479-49A3-A30E-2F2ECE962075}"/>
              </a:ext>
            </a:extLst>
          </p:cNvPr>
          <p:cNvGrpSpPr/>
          <p:nvPr userDrawn="1"/>
        </p:nvGrpSpPr>
        <p:grpSpPr>
          <a:xfrm>
            <a:off x="6953250" y="-25401"/>
            <a:ext cx="5238750" cy="6902451"/>
            <a:chOff x="6953250" y="-25401"/>
            <a:chExt cx="5238750" cy="6902451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9FBD260-5143-4B12-B9F8-33E48D548909}"/>
                </a:ext>
              </a:extLst>
            </p:cNvPr>
            <p:cNvCxnSpPr/>
            <p:nvPr userDrawn="1"/>
          </p:nvCxnSpPr>
          <p:spPr>
            <a:xfrm>
              <a:off x="9096375" y="1497012"/>
              <a:ext cx="30956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87F08D6-2CA7-4A5A-BE34-07113DCA535D}"/>
                </a:ext>
              </a:extLst>
            </p:cNvPr>
            <p:cNvCxnSpPr/>
            <p:nvPr userDrawn="1"/>
          </p:nvCxnSpPr>
          <p:spPr>
            <a:xfrm flipH="1">
              <a:off x="6953250" y="-25401"/>
              <a:ext cx="3790950" cy="690245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497359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Brea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2148840"/>
            <a:ext cx="4179570" cy="1715531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91350" y="3962003"/>
            <a:ext cx="4179570" cy="365125"/>
          </a:xfrm>
        </p:spPr>
        <p:txBody>
          <a:bodyPr>
            <a:norm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05D2CCB-CCFC-4A8A-ADA9-C1E4D13B96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5123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hart Placeholder 6">
            <a:extLst>
              <a:ext uri="{FF2B5EF4-FFF2-40B4-BE49-F238E27FC236}">
                <a16:creationId xmlns:a16="http://schemas.microsoft.com/office/drawing/2014/main" id="{08AF2DB4-A973-4307-B59C-6058A138835C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838200" y="2111608"/>
            <a:ext cx="10515600" cy="3744912"/>
          </a:xfrm>
        </p:spPr>
        <p:txBody>
          <a:bodyPr/>
          <a:lstStyle/>
          <a:p>
            <a:r>
              <a:rPr lang="en-US"/>
              <a:t>Click icon to add chart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52777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838200" y="2111381"/>
            <a:ext cx="10515600" cy="3744913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6800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AEE644D4-F9A4-4237-BD5C-4B97ABA933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558165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FF67A8-55FA-435D-A18C-96D63D22B5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7724" y="2809875"/>
            <a:ext cx="6696075" cy="1909763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104828DA-5EC5-4A00-9A7B-CD9668EF24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57725" y="5028803"/>
            <a:ext cx="6696074" cy="365125"/>
          </a:xfrm>
        </p:spPr>
        <p:txBody>
          <a:bodyPr anchor="b">
            <a:normAutofit/>
          </a:bodyPr>
          <a:lstStyle>
            <a:lvl1pPr marL="0" indent="0" algn="l">
              <a:buNone/>
              <a:defRPr sz="16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303E9A-96BC-4283-A6E1-5948AEB119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76774" y="6356350"/>
            <a:ext cx="169545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A19C49-052B-4D3E-B227-1D787463C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3699" y="6356350"/>
            <a:ext cx="2543175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5E724A-95F0-41B6-A77E-EDD067272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58350" y="6356350"/>
            <a:ext cx="1695450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DAC7E4E-FE06-4E90-8107-6B543E551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 flipV="1">
            <a:off x="2209800" y="0"/>
            <a:ext cx="243840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30656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4 Peop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87181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28568" y="5084524"/>
            <a:ext cx="2317707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487181" y="5464114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36914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578300" y="5084524"/>
            <a:ext cx="233081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36913" y="5478796"/>
            <a:ext cx="1855949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8" name="Picture Placeholder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2757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pPr lvl="1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068964" y="5084524"/>
            <a:ext cx="2317707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327577" y="5478796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74745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488845" y="5084524"/>
            <a:ext cx="231770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7458" y="5464114"/>
            <a:ext cx="184551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3C911F2-9041-416A-B83C-F23B354E06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334250" y="0"/>
            <a:ext cx="4857750" cy="1724025"/>
            <a:chOff x="7334250" y="0"/>
            <a:chExt cx="4857750" cy="1724025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E4B72DA-52CB-4D39-A342-8857B4D959B2}"/>
                </a:ext>
              </a:extLst>
            </p:cNvPr>
            <p:cNvCxnSpPr/>
            <p:nvPr userDrawn="1"/>
          </p:nvCxnSpPr>
          <p:spPr>
            <a:xfrm flipH="1" flipV="1">
              <a:off x="7334250" y="0"/>
              <a:ext cx="485775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1D9BCDA-DFB7-41A4-A7C7-CEE86CEDCBE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487150" y="0"/>
              <a:ext cx="704850" cy="17240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512278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8 Peo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187AAB93-862D-455E-9E73-3D0DAEFDED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473953"/>
            <a:ext cx="12192000" cy="5621336"/>
            <a:chOff x="0" y="473953"/>
            <a:chExt cx="12192000" cy="5621336"/>
          </a:xfrm>
        </p:grpSpPr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B0DFD584-E5CF-41EF-B51E-679CE22DDF9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0" y="473953"/>
              <a:ext cx="2057400" cy="1647825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E5C02DDF-25A6-42C7-9525-F279CE2095C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049000" y="5180889"/>
              <a:ext cx="1143000" cy="91440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877176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00168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500168" y="3809747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26270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49262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49262" y="3809747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Picture Placeholder 10">
            <a:extLst>
              <a:ext uri="{FF2B5EF4-FFF2-40B4-BE49-F238E27FC236}">
                <a16:creationId xmlns:a16="http://schemas.microsoft.com/office/drawing/2014/main" id="{1938DB4D-239F-4E8E-8802-0470B0131189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665558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198355" y="3654378"/>
            <a:ext cx="2105135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095999" y="3809747"/>
            <a:ext cx="2299855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13681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759806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4480" y="3809747"/>
            <a:ext cx="184412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5" name="Picture Placeholder 10">
            <a:extLst>
              <a:ext uri="{FF2B5EF4-FFF2-40B4-BE49-F238E27FC236}">
                <a16:creationId xmlns:a16="http://schemas.microsoft.com/office/drawing/2014/main" id="{1EBAEB1D-A7F9-4F90-B642-4277D3802BA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877176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22930C5B-603C-494E-A467-8B394D01D406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1500168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2" name="Text Placeholder 2">
            <a:extLst>
              <a:ext uri="{FF2B5EF4-FFF2-40B4-BE49-F238E27FC236}">
                <a16:creationId xmlns:a16="http://schemas.microsoft.com/office/drawing/2014/main" id="{540C455F-A23B-493F-B95E-AB485D91DA6A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1500168" y="5668583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6" name="Picture Placeholder 10">
            <a:extLst>
              <a:ext uri="{FF2B5EF4-FFF2-40B4-BE49-F238E27FC236}">
                <a16:creationId xmlns:a16="http://schemas.microsoft.com/office/drawing/2014/main" id="{9461A69E-14C8-4325-89AF-D4257C1C05B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226270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9" name="Text Placeholder 2">
            <a:extLst>
              <a:ext uri="{FF2B5EF4-FFF2-40B4-BE49-F238E27FC236}">
                <a16:creationId xmlns:a16="http://schemas.microsoft.com/office/drawing/2014/main" id="{6D1C374C-DAF7-40EF-B279-4EC7A2AFE6A2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3849262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3" name="Text Placeholder 2">
            <a:extLst>
              <a:ext uri="{FF2B5EF4-FFF2-40B4-BE49-F238E27FC236}">
                <a16:creationId xmlns:a16="http://schemas.microsoft.com/office/drawing/2014/main" id="{421FF438-E4E8-4643-BCB3-4A1C12429042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3849262" y="5668583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3" name="Picture Placeholder 10">
            <a:extLst>
              <a:ext uri="{FF2B5EF4-FFF2-40B4-BE49-F238E27FC236}">
                <a16:creationId xmlns:a16="http://schemas.microsoft.com/office/drawing/2014/main" id="{E029C5CA-EDDA-4BF9-9051-8B09E98EE1E2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665558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0" name="Text Placeholder 2">
            <a:extLst>
              <a:ext uri="{FF2B5EF4-FFF2-40B4-BE49-F238E27FC236}">
                <a16:creationId xmlns:a16="http://schemas.microsoft.com/office/drawing/2014/main" id="{D4FEDD19-A7BA-45BB-93A0-F1E896C9F26D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6339926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4" name="Text Placeholder 2">
            <a:extLst>
              <a:ext uri="{FF2B5EF4-FFF2-40B4-BE49-F238E27FC236}">
                <a16:creationId xmlns:a16="http://schemas.microsoft.com/office/drawing/2014/main" id="{A12F0175-7AEE-46B1-9590-D4A427680DC7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6339926" y="5668583"/>
            <a:ext cx="1813474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8" name="Picture Placeholder 10">
            <a:extLst>
              <a:ext uri="{FF2B5EF4-FFF2-40B4-BE49-F238E27FC236}">
                <a16:creationId xmlns:a16="http://schemas.microsoft.com/office/drawing/2014/main" id="{622ED9F4-EB9B-4588-8501-BFECB846EE73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913681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1" name="Text Placeholder 2">
            <a:extLst>
              <a:ext uri="{FF2B5EF4-FFF2-40B4-BE49-F238E27FC236}">
                <a16:creationId xmlns:a16="http://schemas.microsoft.com/office/drawing/2014/main" id="{5026D39F-46AB-4680-9A52-F367344A3531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8759806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5" name="Text Placeholder 2">
            <a:extLst>
              <a:ext uri="{FF2B5EF4-FFF2-40B4-BE49-F238E27FC236}">
                <a16:creationId xmlns:a16="http://schemas.microsoft.com/office/drawing/2014/main" id="{04E11FE2-6320-4E8C-A5B3-8104AF329ADA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8744480" y="5668583"/>
            <a:ext cx="184412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71206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9061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1" r:id="rId4"/>
    <p:sldLayoutId id="2147483666" r:id="rId5"/>
    <p:sldLayoutId id="2147483667" r:id="rId6"/>
    <p:sldLayoutId id="2147483654" r:id="rId7"/>
    <p:sldLayoutId id="2147483663" r:id="rId8"/>
    <p:sldLayoutId id="2147483662" r:id="rId9"/>
    <p:sldLayoutId id="2147483668" r:id="rId10"/>
    <p:sldLayoutId id="2147483652" r:id="rId11"/>
    <p:sldLayoutId id="2147483653" r:id="rId12"/>
    <p:sldLayoutId id="2147483660" r:id="rId13"/>
    <p:sldLayoutId id="2147483664" r:id="rId14"/>
    <p:sldLayoutId id="2147483665" r:id="rId15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17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1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27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5" Type="http://schemas.openxmlformats.org/officeDocument/2006/relationships/image" Target="../media/image28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17.png"/><Relationship Id="rId4" Type="http://schemas.openxmlformats.org/officeDocument/2006/relationships/hyperlink" Target="https://github.com/fitzwolf/RestaurantFinder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7" Type="http://schemas.openxmlformats.org/officeDocument/2006/relationships/image" Target="../media/image17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hyperlink" Target="https://www.yelp.com/dataset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17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17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17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75451-6A4B-484B-9ED1-353CCE25B0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59396" y="4434840"/>
            <a:ext cx="5698416" cy="1122202"/>
          </a:xfrm>
        </p:spPr>
        <p:txBody>
          <a:bodyPr/>
          <a:lstStyle/>
          <a:p>
            <a:r>
              <a:rPr lang="en-US" dirty="0"/>
              <a:t>Restaurant finder: enhanced search for restaurant features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36A1B4-B8D1-4A72-8E20-0703F54BF1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59396" y="5557042"/>
            <a:ext cx="4695566" cy="871575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Daniel Felker	dfelker2@illinois.edu</a:t>
            </a:r>
          </a:p>
          <a:p>
            <a:r>
              <a:rPr lang="en-US" dirty="0"/>
              <a:t>Sanjay </a:t>
            </a:r>
            <a:r>
              <a:rPr lang="en-US" dirty="0" err="1"/>
              <a:t>Babbar</a:t>
            </a:r>
            <a:r>
              <a:rPr lang="en-US" dirty="0"/>
              <a:t>	babbar2@illinois.edu</a:t>
            </a:r>
          </a:p>
          <a:p>
            <a:r>
              <a:rPr lang="en-US" dirty="0"/>
              <a:t>Meng-Yun </a:t>
            </a:r>
            <a:r>
              <a:rPr lang="en-US" dirty="0" err="1"/>
              <a:t>Tsay</a:t>
            </a:r>
            <a:r>
              <a:rPr lang="en-US" dirty="0"/>
              <a:t>	mtsay2@illinois.edu</a:t>
            </a:r>
          </a:p>
        </p:txBody>
      </p:sp>
      <p:pic>
        <p:nvPicPr>
          <p:cNvPr id="16" name="Audio 15">
            <a:hlinkClick r:id="" action="ppaction://media"/>
            <a:extLst>
              <a:ext uri="{FF2B5EF4-FFF2-40B4-BE49-F238E27FC236}">
                <a16:creationId xmlns:a16="http://schemas.microsoft.com/office/drawing/2014/main" id="{D2DA48F3-698C-6C26-56DD-06885F674EF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99396" t="-90625" r="-199396" b="-90625"/>
          <a:stretch>
            <a:fillRect/>
          </a:stretch>
        </p:blipFill>
        <p:spPr>
          <a:xfrm>
            <a:off x="9147683" y="5143500"/>
            <a:ext cx="3040633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058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452"/>
    </mc:Choice>
    <mc:Fallback xmlns="">
      <p:transition spd="slow" advTm="154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074" y="403652"/>
            <a:ext cx="8515093" cy="652335"/>
          </a:xfrm>
        </p:spPr>
        <p:txBody>
          <a:bodyPr>
            <a:noAutofit/>
          </a:bodyPr>
          <a:lstStyle/>
          <a:p>
            <a:r>
              <a:rPr lang="en-US" dirty="0"/>
              <a:t>Setup and data prep – Chrome extension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4" y="1055987"/>
            <a:ext cx="7394748" cy="4130375"/>
          </a:xfrm>
        </p:spPr>
        <p:txBody>
          <a:bodyPr/>
          <a:lstStyle/>
          <a:p>
            <a:pPr marL="342900" marR="0" lvl="0" indent="-342900">
              <a:lnSpc>
                <a:spcPct val="172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tabLst>
                <a:tab pos="450215" algn="l"/>
              </a:tabLst>
            </a:pPr>
            <a:r>
              <a:rPr lang="en-US" sz="1200" kern="100" dirty="0">
                <a:solidFill>
                  <a:srgbClr val="202124"/>
                </a:solidFill>
                <a:effectLst/>
                <a:latin typeface="system-ui;apple-system;BlinkMac"/>
                <a:ea typeface="Noto Serif CJK SC"/>
                <a:cs typeface="Lohit Devanagari"/>
              </a:rPr>
              <a:t>Go to the Extensions page by entering </a:t>
            </a:r>
            <a:r>
              <a:rPr lang="en-US" sz="1200" b="1" kern="100" dirty="0">
                <a:solidFill>
                  <a:srgbClr val="202124"/>
                </a:solidFill>
                <a:effectLst/>
                <a:latin typeface="ui-monospace;Menlo;Consolas;Mon"/>
                <a:ea typeface="Noto Sans Mono CJK SC"/>
                <a:cs typeface="Liberation Mono" panose="02070409020205020404" pitchFamily="49" charset="0"/>
              </a:rPr>
              <a:t>chrome://extensions</a:t>
            </a:r>
            <a:r>
              <a:rPr lang="en-US" sz="1200" kern="100" dirty="0">
                <a:solidFill>
                  <a:srgbClr val="202124"/>
                </a:solidFill>
                <a:effectLst/>
                <a:latin typeface="system-ui;apple-system;BlinkMac"/>
                <a:ea typeface="Noto Serif CJK SC"/>
                <a:cs typeface="Lohit Devanagari"/>
              </a:rPr>
              <a:t> in a new tab. </a:t>
            </a:r>
            <a:endParaRPr lang="en-US" sz="1200" kern="100" dirty="0">
              <a:effectLst/>
              <a:latin typeface="Liberation Serif" panose="02020603050405020304" pitchFamily="18" charset="0"/>
              <a:ea typeface="Noto Serif CJK SC"/>
              <a:cs typeface="Lohit Devanagari"/>
            </a:endParaRPr>
          </a:p>
          <a:p>
            <a:pPr marL="742950" marR="0" lvl="1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  <a:tabLst>
                <a:tab pos="900430" algn="l"/>
              </a:tabLst>
            </a:pPr>
            <a:r>
              <a:rPr lang="en-US" sz="1200" kern="100" dirty="0">
                <a:solidFill>
                  <a:srgbClr val="202124"/>
                </a:solidFill>
                <a:effectLst/>
                <a:latin typeface="system-ui;apple-system;BlinkMac"/>
                <a:ea typeface="Noto Serif CJK SC"/>
                <a:cs typeface="Symbol" panose="05050102010706020507" pitchFamily="18" charset="2"/>
              </a:rPr>
              <a:t>Alternatively, click on the Extensions menu puzzle button and select </a:t>
            </a:r>
            <a:r>
              <a:rPr lang="en-US" sz="1200" b="1" kern="100" dirty="0">
                <a:solidFill>
                  <a:srgbClr val="202124"/>
                </a:solidFill>
                <a:effectLst/>
                <a:latin typeface="system-ui;apple-system;BlinkMac"/>
                <a:ea typeface="Noto Serif CJK SC"/>
                <a:cs typeface="Symbol" panose="05050102010706020507" pitchFamily="18" charset="2"/>
              </a:rPr>
              <a:t>Manage Extensions</a:t>
            </a:r>
            <a:r>
              <a:rPr lang="en-US" sz="1200" kern="100" dirty="0">
                <a:solidFill>
                  <a:srgbClr val="202124"/>
                </a:solidFill>
                <a:effectLst/>
                <a:latin typeface="system-ui;apple-system;BlinkMac"/>
                <a:ea typeface="Noto Serif CJK SC"/>
                <a:cs typeface="Symbol" panose="05050102010706020507" pitchFamily="18" charset="2"/>
              </a:rPr>
              <a:t> at the bottom of the menu.</a:t>
            </a:r>
            <a:endParaRPr lang="en-US" sz="1200" kern="100" dirty="0">
              <a:effectLst/>
              <a:latin typeface="Liberation Serif" panose="02020603050405020304" pitchFamily="18" charset="0"/>
              <a:ea typeface="Noto Serif CJK SC"/>
              <a:cs typeface="Symbol" panose="05050102010706020507" pitchFamily="18" charset="2"/>
            </a:endParaRPr>
          </a:p>
          <a:p>
            <a:pPr marL="742950" marR="0" lvl="1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  <a:tabLst>
                <a:tab pos="900430" algn="l"/>
              </a:tabLst>
            </a:pPr>
            <a:r>
              <a:rPr lang="en-US" sz="1200" kern="100" dirty="0">
                <a:solidFill>
                  <a:srgbClr val="202124"/>
                </a:solidFill>
                <a:effectLst/>
                <a:latin typeface="system-ui;apple-system;BlinkMac"/>
                <a:ea typeface="Noto Serif CJK SC"/>
                <a:cs typeface="Symbol" panose="05050102010706020507" pitchFamily="18" charset="2"/>
              </a:rPr>
              <a:t>Or, click the Chrome menu, hover over </a:t>
            </a:r>
            <a:r>
              <a:rPr lang="en-US" sz="1200" b="1" kern="100" dirty="0">
                <a:solidFill>
                  <a:srgbClr val="202124"/>
                </a:solidFill>
                <a:effectLst/>
                <a:latin typeface="system-ui;apple-system;BlinkMac"/>
                <a:ea typeface="Noto Serif CJK SC"/>
                <a:cs typeface="Symbol" panose="05050102010706020507" pitchFamily="18" charset="2"/>
              </a:rPr>
              <a:t>More Tools,</a:t>
            </a:r>
            <a:r>
              <a:rPr lang="en-US" sz="1200" kern="100" dirty="0">
                <a:solidFill>
                  <a:srgbClr val="202124"/>
                </a:solidFill>
                <a:effectLst/>
                <a:latin typeface="system-ui;apple-system;BlinkMac"/>
                <a:ea typeface="Noto Serif CJK SC"/>
                <a:cs typeface="Symbol" panose="05050102010706020507" pitchFamily="18" charset="2"/>
              </a:rPr>
              <a:t> then select </a:t>
            </a:r>
            <a:r>
              <a:rPr lang="en-US" sz="1200" b="1" kern="100" dirty="0">
                <a:solidFill>
                  <a:srgbClr val="202124"/>
                </a:solidFill>
                <a:effectLst/>
                <a:latin typeface="system-ui;apple-system;BlinkMac"/>
                <a:ea typeface="Noto Serif CJK SC"/>
                <a:cs typeface="Symbol" panose="05050102010706020507" pitchFamily="18" charset="2"/>
              </a:rPr>
              <a:t>Extensions</a:t>
            </a:r>
            <a:r>
              <a:rPr lang="en-US" sz="1200" kern="100" dirty="0">
                <a:solidFill>
                  <a:srgbClr val="202124"/>
                </a:solidFill>
                <a:effectLst/>
                <a:latin typeface="system-ui;apple-system;BlinkMac"/>
                <a:ea typeface="Noto Serif CJK SC"/>
                <a:cs typeface="Symbol" panose="05050102010706020507" pitchFamily="18" charset="2"/>
              </a:rPr>
              <a:t>.</a:t>
            </a:r>
            <a:endParaRPr lang="en-US" sz="1200" kern="100" dirty="0">
              <a:effectLst/>
              <a:latin typeface="Liberation Serif" panose="02020603050405020304" pitchFamily="18" charset="0"/>
              <a:ea typeface="Noto Serif CJK SC"/>
              <a:cs typeface="Symbol" panose="05050102010706020507" pitchFamily="18" charset="2"/>
            </a:endParaRP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tabLst>
                <a:tab pos="450215" algn="l"/>
              </a:tabLst>
            </a:pPr>
            <a:r>
              <a:rPr lang="en-US" sz="1200" kern="100" dirty="0">
                <a:solidFill>
                  <a:srgbClr val="202124"/>
                </a:solidFill>
                <a:effectLst/>
                <a:latin typeface="system-ui;apple-system;BlinkMac"/>
                <a:ea typeface="Noto Serif CJK SC"/>
                <a:cs typeface="Lohit Devanagari"/>
              </a:rPr>
              <a:t>Enable Developer Mode by clicking the toggle switch next to </a:t>
            </a:r>
            <a:r>
              <a:rPr lang="en-US" sz="1200" b="1" kern="100" dirty="0">
                <a:solidFill>
                  <a:srgbClr val="202124"/>
                </a:solidFill>
                <a:effectLst/>
                <a:latin typeface="system-ui;apple-system;BlinkMac"/>
                <a:ea typeface="Noto Serif CJK SC"/>
                <a:cs typeface="Lohit Devanagari"/>
              </a:rPr>
              <a:t>Developer mode</a:t>
            </a:r>
            <a:r>
              <a:rPr lang="en-US" sz="1200" kern="100" dirty="0">
                <a:solidFill>
                  <a:srgbClr val="202124"/>
                </a:solidFill>
                <a:effectLst/>
                <a:latin typeface="system-ui;apple-system;BlinkMac"/>
                <a:ea typeface="Noto Serif CJK SC"/>
                <a:cs typeface="Lohit Devanagari"/>
              </a:rPr>
              <a:t>.</a:t>
            </a:r>
            <a:endParaRPr lang="en-US" sz="1200" kern="100" dirty="0">
              <a:effectLst/>
              <a:latin typeface="Liberation Serif" panose="02020603050405020304" pitchFamily="18" charset="0"/>
              <a:ea typeface="Noto Serif CJK SC"/>
              <a:cs typeface="Lohit Devanagari"/>
            </a:endParaRP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tabLst>
                <a:tab pos="450215" algn="l"/>
              </a:tabLst>
            </a:pPr>
            <a:r>
              <a:rPr lang="en-US" sz="1200" kern="100" dirty="0">
                <a:solidFill>
                  <a:srgbClr val="202124"/>
                </a:solidFill>
                <a:effectLst/>
                <a:latin typeface="system-ui;apple-system;BlinkMac"/>
                <a:ea typeface="Noto Serif CJK SC"/>
                <a:cs typeface="Lohit Devanagari"/>
              </a:rPr>
              <a:t>Click the </a:t>
            </a:r>
            <a:r>
              <a:rPr lang="en-US" sz="1200" b="1" kern="100" dirty="0">
                <a:solidFill>
                  <a:srgbClr val="202124"/>
                </a:solidFill>
                <a:effectLst/>
                <a:latin typeface="system-ui;apple-system;BlinkMac"/>
                <a:ea typeface="Noto Serif CJK SC"/>
                <a:cs typeface="Lohit Devanagari"/>
              </a:rPr>
              <a:t>Load unpacked</a:t>
            </a:r>
            <a:r>
              <a:rPr lang="en-US" sz="1200" kern="100" dirty="0">
                <a:solidFill>
                  <a:srgbClr val="202124"/>
                </a:solidFill>
                <a:effectLst/>
                <a:latin typeface="system-ui;apple-system;BlinkMac"/>
                <a:ea typeface="Noto Serif CJK SC"/>
                <a:cs typeface="Lohit Devanagari"/>
              </a:rPr>
              <a:t> button and select the extension directory with the repo /Chrome-Extension</a:t>
            </a:r>
            <a:endParaRPr lang="en-US" sz="1200" kern="100" dirty="0">
              <a:effectLst/>
              <a:latin typeface="Liberation Serif" panose="02020603050405020304" pitchFamily="18" charset="0"/>
              <a:ea typeface="Noto Serif CJK SC"/>
              <a:cs typeface="Lohit Devanaga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E12647-CCB2-45E2-A9CB-A868F49049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219200" cy="365125"/>
          </a:xfrm>
        </p:spPr>
        <p:txBody>
          <a:bodyPr/>
          <a:lstStyle/>
          <a:p>
            <a:r>
              <a:rPr lang="en-US" dirty="0"/>
              <a:t>2022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5" name="Image1">
            <a:extLst>
              <a:ext uri="{FF2B5EF4-FFF2-40B4-BE49-F238E27FC236}">
                <a16:creationId xmlns:a16="http://schemas.microsoft.com/office/drawing/2014/main" id="{62113118-58D7-E22E-3734-F0E9054443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2811933" y="2790697"/>
            <a:ext cx="4733926" cy="3048000"/>
          </a:xfrm>
          <a:prstGeom prst="rect">
            <a:avLst/>
          </a:prstGeom>
        </p:spPr>
      </p:pic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B7912277-237E-295D-01C4-E788FC34FD2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529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003"/>
    </mc:Choice>
    <mc:Fallback xmlns="">
      <p:transition spd="slow" advTm="290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074" y="403652"/>
            <a:ext cx="8515093" cy="652335"/>
          </a:xfrm>
        </p:spPr>
        <p:txBody>
          <a:bodyPr>
            <a:noAutofit/>
          </a:bodyPr>
          <a:lstStyle/>
          <a:p>
            <a:r>
              <a:rPr lang="en-US" dirty="0"/>
              <a:t>Setup and data prep – Chrome extension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4" y="1055987"/>
            <a:ext cx="7584218" cy="4130375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kern="100" dirty="0">
                <a:effectLst/>
                <a:latin typeface="Google Sans;sans-serif"/>
                <a:ea typeface="Noto Serif CJK SC"/>
                <a:cs typeface="Lohit Devanagari"/>
              </a:rPr>
              <a:t>Once the extension is loaded you can then either pin it to quickly click multiple times or just load it from your extensions tab (see below)</a:t>
            </a:r>
            <a:endParaRPr lang="en-US" sz="1800" kern="100" dirty="0">
              <a:effectLst/>
              <a:latin typeface="Liberation Serif" panose="02020603050405020304" pitchFamily="18" charset="0"/>
              <a:ea typeface="Noto Serif CJK SC"/>
              <a:cs typeface="Lohit Devanaga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E12647-CCB2-45E2-A9CB-A868F49049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219200" cy="365125"/>
          </a:xfrm>
        </p:spPr>
        <p:txBody>
          <a:bodyPr/>
          <a:lstStyle/>
          <a:p>
            <a:r>
              <a:rPr lang="en-US" dirty="0"/>
              <a:t>2022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7" name="Image2">
            <a:extLst>
              <a:ext uri="{FF2B5EF4-FFF2-40B4-BE49-F238E27FC236}">
                <a16:creationId xmlns:a16="http://schemas.microsoft.com/office/drawing/2014/main" id="{9BFB5BC4-D0A7-4EC6-EF3E-9EB24811A5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1447800" y="1872164"/>
            <a:ext cx="5133100" cy="2856355"/>
          </a:xfrm>
          <a:prstGeom prst="rect">
            <a:avLst/>
          </a:prstGeom>
        </p:spPr>
      </p:pic>
      <p:pic>
        <p:nvPicPr>
          <p:cNvPr id="10" name="Picture 9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C4117B5-0146-87DC-F3FB-C0901F75F8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4008" y="1872164"/>
            <a:ext cx="4000192" cy="1876051"/>
          </a:xfrm>
          <a:prstGeom prst="rect">
            <a:avLst/>
          </a:prstGeom>
        </p:spPr>
      </p:pic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1125FEAE-2AA7-42A4-0EEC-5E437DCF687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772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617"/>
    </mc:Choice>
    <mc:Fallback xmlns="">
      <p:transition spd="slow" advTm="206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E5F11-B7B9-4B80-8C6A-A8A7A7190B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1350" y="2148840"/>
            <a:ext cx="3824931" cy="1715531"/>
          </a:xfrm>
        </p:spPr>
        <p:txBody>
          <a:bodyPr/>
          <a:lstStyle/>
          <a:p>
            <a:br>
              <a:rPr lang="en-US" dirty="0"/>
            </a:br>
            <a:r>
              <a:rPr lang="en-US" dirty="0"/>
              <a:t>Usage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6E466896-35A6-E8D6-E23B-19108C1B120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294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287"/>
    </mc:Choice>
    <mc:Fallback xmlns="">
      <p:transition spd="slow" advTm="52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074" y="403652"/>
            <a:ext cx="8515093" cy="652335"/>
          </a:xfrm>
        </p:spPr>
        <p:txBody>
          <a:bodyPr>
            <a:noAutofit/>
          </a:bodyPr>
          <a:lstStyle/>
          <a:p>
            <a:r>
              <a:rPr lang="en-US" dirty="0"/>
              <a:t>usage – Chrome extension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4" y="1055987"/>
            <a:ext cx="7584218" cy="4130375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kern="100" dirty="0">
                <a:effectLst/>
                <a:latin typeface="Google Sans;sans-serif"/>
                <a:ea typeface="Noto Serif CJK SC"/>
                <a:cs typeface="Lohit Devanagari"/>
              </a:rPr>
              <a:t>Assuming the app.py is still running at this point you can now either use the chrome-extension or navigate directly to index.html.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kern="100" dirty="0">
                <a:effectLst/>
                <a:latin typeface="Google Sans;sans-serif"/>
                <a:ea typeface="Noto Serif CJK SC"/>
                <a:cs typeface="Lohit Devanagari"/>
              </a:rPr>
              <a:t>Using the chrome-extension simply click the restaurant finder icon in your extensions bar or </a:t>
            </a:r>
            <a:r>
              <a:rPr lang="en-US" sz="1800" kern="100" dirty="0">
                <a:latin typeface="Google Sans;sans-serif"/>
                <a:ea typeface="Noto Serif CJK SC"/>
                <a:cs typeface="Lohit Devanagari"/>
              </a:rPr>
              <a:t>select it from the drop down.</a:t>
            </a:r>
            <a:endParaRPr lang="en-US" sz="1800" kern="100" dirty="0">
              <a:effectLst/>
              <a:latin typeface="Google Sans;sans-serif"/>
              <a:ea typeface="Noto Serif CJK SC"/>
              <a:cs typeface="Lohit Devanaga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kern="100" dirty="0">
              <a:effectLst/>
              <a:latin typeface="Liberation Serif" panose="02020603050405020304" pitchFamily="18" charset="0"/>
              <a:ea typeface="Noto Serif CJK SC"/>
              <a:cs typeface="Lohit Devanaga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E12647-CCB2-45E2-A9CB-A868F49049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219200" cy="365125"/>
          </a:xfrm>
        </p:spPr>
        <p:txBody>
          <a:bodyPr/>
          <a:lstStyle/>
          <a:p>
            <a:r>
              <a:rPr lang="en-US" dirty="0"/>
              <a:t>2022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E47A26EB-C208-7DDD-EB49-614E412BD85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48F0EB8-6F5C-A993-69E6-9D2D050B2E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48506" y="2499024"/>
            <a:ext cx="5061894" cy="3507709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542C6035-DA86-2124-7883-86035E0E34EE}"/>
              </a:ext>
            </a:extLst>
          </p:cNvPr>
          <p:cNvSpPr/>
          <p:nvPr/>
        </p:nvSpPr>
        <p:spPr>
          <a:xfrm>
            <a:off x="6096000" y="2776151"/>
            <a:ext cx="486032" cy="51898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2"/>
                </a:solidFill>
              </a:ln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3044007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894"/>
    </mc:Choice>
    <mc:Fallback xmlns="">
      <p:transition spd="slow" advTm="278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074" y="403652"/>
            <a:ext cx="8515093" cy="652335"/>
          </a:xfrm>
        </p:spPr>
        <p:txBody>
          <a:bodyPr>
            <a:noAutofit/>
          </a:bodyPr>
          <a:lstStyle/>
          <a:p>
            <a:r>
              <a:rPr lang="en-US" dirty="0"/>
              <a:t>usage – Chrome extension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4" y="1055987"/>
            <a:ext cx="7584218" cy="4130375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kern="100" dirty="0">
                <a:effectLst/>
                <a:latin typeface="Google Sans;sans-serif"/>
                <a:ea typeface="Noto Serif CJK SC"/>
                <a:cs typeface="Lohit Devanagari"/>
              </a:rPr>
              <a:t>Enter desired text such as “cozy Italian” and it will return the best results possible.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kern="100" dirty="0">
              <a:effectLst/>
              <a:latin typeface="Liberation Serif" panose="02020603050405020304" pitchFamily="18" charset="0"/>
              <a:ea typeface="Noto Serif CJK SC"/>
              <a:cs typeface="Lohit Devanaga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E12647-CCB2-45E2-A9CB-A868F49049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219200" cy="365125"/>
          </a:xfrm>
        </p:spPr>
        <p:txBody>
          <a:bodyPr/>
          <a:lstStyle/>
          <a:p>
            <a:r>
              <a:rPr lang="en-US" dirty="0"/>
              <a:t>2022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6FDE80DA-06D6-81E7-EC80-502CE126A24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  <p:pic>
        <p:nvPicPr>
          <p:cNvPr id="8" name="Picture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7621178A-4877-E9D3-AE03-8644D88861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81401" y="1520696"/>
            <a:ext cx="3490526" cy="4998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495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907"/>
    </mc:Choice>
    <mc:Fallback xmlns="">
      <p:transition spd="slow" advTm="189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F1EDE-5423-435C-B149-87AB1BC22B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67200" y="1615736"/>
            <a:ext cx="4179570" cy="1524735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64C29E-DF30-4DC6-AB95-2016F9A703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3238103"/>
            <a:ext cx="4179570" cy="1371997"/>
          </a:xfrm>
        </p:spPr>
        <p:txBody>
          <a:bodyPr>
            <a:normAutofit/>
          </a:bodyPr>
          <a:lstStyle/>
          <a:p>
            <a:r>
              <a:rPr lang="en-US" dirty="0"/>
              <a:t>Daniel Felker	dfelker2@illinois.edu</a:t>
            </a:r>
          </a:p>
          <a:p>
            <a:r>
              <a:rPr lang="en-US" dirty="0"/>
              <a:t>Sanjay </a:t>
            </a:r>
            <a:r>
              <a:rPr lang="en-US" dirty="0" err="1"/>
              <a:t>Babbar</a:t>
            </a:r>
            <a:r>
              <a:rPr lang="en-US" dirty="0"/>
              <a:t> 	babbar2@illinois.edu</a:t>
            </a:r>
          </a:p>
          <a:p>
            <a:r>
              <a:rPr lang="en-US" dirty="0"/>
              <a:t>Meng-Yun </a:t>
            </a:r>
            <a:r>
              <a:rPr lang="en-US" dirty="0" err="1"/>
              <a:t>Tsay</a:t>
            </a:r>
            <a:r>
              <a:rPr lang="en-US" dirty="0"/>
              <a:t>	mtsay2@illinois.edu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7C7382-18E7-4821-8C61-461D6BBE08F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/>
          <a:lstStyle/>
          <a:p>
            <a:r>
              <a:rPr lang="en-US" dirty="0"/>
              <a:t>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90FA1B-5022-47AB-A0AE-8F5C57979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127D99-645F-4FCF-9573-FDFE2A344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E1626A41-5BF3-BF65-5A94-D77990DB360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787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764"/>
    </mc:Choice>
    <mc:Fallback xmlns="">
      <p:transition spd="slow" advTm="147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F5859-10C9-4588-9727-B9362E26C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0" y="1020445"/>
            <a:ext cx="2895600" cy="1325563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71D7E5-EF66-4BCD-8DAA-E9061157F0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0" y="2924176"/>
            <a:ext cx="2895600" cy="1325564"/>
          </a:xfrm>
        </p:spPr>
        <p:txBody>
          <a:bodyPr/>
          <a:lstStyle/>
          <a:p>
            <a:r>
              <a:rPr lang="en-US" dirty="0"/>
              <a:t>Installation</a:t>
            </a:r>
          </a:p>
          <a:p>
            <a:r>
              <a:rPr lang="en-US" dirty="0"/>
              <a:t>Setup and data prep</a:t>
            </a:r>
          </a:p>
          <a:p>
            <a:r>
              <a:rPr lang="en-US" dirty="0"/>
              <a:t>Usage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B5BAF8-EA80-4AD4-8D83-5960C299573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/>
          <a:lstStyle/>
          <a:p>
            <a:r>
              <a:rPr lang="en-US" dirty="0"/>
              <a:t>2022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991F00-87A7-45A6-8029-B097FA724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5" name="Audio 14">
            <a:hlinkClick r:id="" action="ppaction://media"/>
            <a:extLst>
              <a:ext uri="{FF2B5EF4-FFF2-40B4-BE49-F238E27FC236}">
                <a16:creationId xmlns:a16="http://schemas.microsoft.com/office/drawing/2014/main" id="{FF702036-4AD2-6A56-BB4F-340FF21F082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219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494"/>
    </mc:Choice>
    <mc:Fallback xmlns="">
      <p:transition spd="slow" advTm="204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E5F11-B7B9-4B80-8C6A-A8A7A7190B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1350" y="2148840"/>
            <a:ext cx="4179570" cy="1715531"/>
          </a:xfrm>
        </p:spPr>
        <p:txBody>
          <a:bodyPr/>
          <a:lstStyle/>
          <a:p>
            <a:r>
              <a:rPr lang="en-US" dirty="0"/>
              <a:t>Installation</a:t>
            </a:r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3C3DCF45-8221-5812-F175-E7255F9A3BD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458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762"/>
    </mc:Choice>
    <mc:Fallback xmlns="">
      <p:transition spd="slow" advTm="57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075" y="403652"/>
            <a:ext cx="7015806" cy="652335"/>
          </a:xfrm>
        </p:spPr>
        <p:txBody>
          <a:bodyPr>
            <a:normAutofit fontScale="90000"/>
          </a:bodyPr>
          <a:lstStyle/>
          <a:p>
            <a:r>
              <a:rPr lang="en-US" dirty="0"/>
              <a:t>Installation: Setting up environment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4" y="1055987"/>
            <a:ext cx="7073472" cy="4130375"/>
          </a:xfrm>
        </p:spPr>
        <p:txBody>
          <a:bodyPr/>
          <a:lstStyle/>
          <a:p>
            <a:r>
              <a:rPr lang="en-US" dirty="0"/>
              <a:t>Requirements: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Python version 3.7 with the following libraries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Flask version 2.2.2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chemeClr val="tx1"/>
                </a:solidFill>
              </a:rPr>
              <a:t>Metapy</a:t>
            </a:r>
            <a:r>
              <a:rPr lang="en-US" sz="1400" dirty="0">
                <a:solidFill>
                  <a:schemeClr val="tx1"/>
                </a:solidFill>
              </a:rPr>
              <a:t> version 0.2.13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chemeClr val="tx1"/>
                </a:solidFill>
              </a:rPr>
              <a:t>Orjson</a:t>
            </a:r>
            <a:r>
              <a:rPr lang="en-US" sz="1400" dirty="0">
                <a:solidFill>
                  <a:schemeClr val="tx1"/>
                </a:solidFill>
              </a:rPr>
              <a:t> version 3.8.2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chemeClr val="tx1"/>
                </a:solidFill>
              </a:rPr>
              <a:t>Toml</a:t>
            </a:r>
            <a:r>
              <a:rPr lang="en-US" sz="1400" dirty="0">
                <a:solidFill>
                  <a:schemeClr val="tx1"/>
                </a:solidFill>
              </a:rPr>
              <a:t> version 0.10.2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chemeClr val="tx1"/>
                </a:solidFill>
              </a:rPr>
              <a:t>Geopy</a:t>
            </a:r>
            <a:r>
              <a:rPr lang="en-US" sz="1400" dirty="0">
                <a:solidFill>
                  <a:schemeClr val="tx1"/>
                </a:solidFill>
              </a:rPr>
              <a:t> version 2.3.0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Download project from </a:t>
            </a:r>
            <a:r>
              <a:rPr lang="en-US" dirty="0" err="1"/>
              <a:t>github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git clone </a:t>
            </a:r>
            <a:r>
              <a:rPr lang="en-US" sz="1400" dirty="0">
                <a:solidFill>
                  <a:schemeClr val="tx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https://github.com/fitzwolf/RestaurantFinder</a:t>
            </a:r>
            <a:endParaRPr lang="en-US" sz="14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Using </a:t>
            </a:r>
            <a:r>
              <a:rPr lang="en-US" dirty="0" err="1"/>
              <a:t>conda</a:t>
            </a:r>
            <a:r>
              <a:rPr lang="en-US" dirty="0"/>
              <a:t> the following commands create a working environment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chemeClr val="tx1"/>
                </a:solidFill>
              </a:rPr>
              <a:t>conda</a:t>
            </a:r>
            <a:r>
              <a:rPr lang="en-US" sz="1400" dirty="0">
                <a:solidFill>
                  <a:schemeClr val="tx1"/>
                </a:solidFill>
              </a:rPr>
              <a:t> create –n &lt;name&gt; python=3.7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chemeClr val="tx1"/>
                </a:solidFill>
              </a:rPr>
              <a:t>conda</a:t>
            </a:r>
            <a:r>
              <a:rPr lang="en-US" sz="1400" dirty="0">
                <a:solidFill>
                  <a:schemeClr val="tx1"/>
                </a:solidFill>
              </a:rPr>
              <a:t> activate &lt;name&gt;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pip install –r requirements.txt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E12647-CCB2-45E2-A9CB-A868F49049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219200" cy="365125"/>
          </a:xfrm>
        </p:spPr>
        <p:txBody>
          <a:bodyPr/>
          <a:lstStyle/>
          <a:p>
            <a:r>
              <a:rPr lang="en-US" dirty="0"/>
              <a:t>2022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D6972E6A-C3E4-1675-5EFC-8744635A5B6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00000" t="-90625" r="-200000" b="-90625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5163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7741"/>
    </mc:Choice>
    <mc:Fallback>
      <p:transition spd="slow" advTm="477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Installation: Setting up environment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E12647-CCB2-45E2-A9CB-A868F49049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2022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333936" y="1248063"/>
            <a:ext cx="10515600" cy="829029"/>
          </a:xfrm>
        </p:spPr>
        <p:txBody>
          <a:bodyPr/>
          <a:lstStyle/>
          <a:p>
            <a:r>
              <a:rPr lang="en-US" sz="2400" dirty="0"/>
              <a:t>Downloading academic yelp dataset and choose the </a:t>
            </a:r>
            <a:r>
              <a:rPr lang="en-US" sz="2400" dirty="0" err="1"/>
              <a:t>json</a:t>
            </a:r>
            <a:r>
              <a:rPr lang="en-US" sz="2400" dirty="0"/>
              <a:t> file: </a:t>
            </a:r>
            <a:r>
              <a:rPr lang="en-US" sz="2400" dirty="0">
                <a:hlinkClick r:id="rId4"/>
              </a:rPr>
              <a:t>https://www.yelp.com/dataset</a:t>
            </a:r>
            <a:endParaRPr lang="en-US" sz="2400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9893C69-CF95-E5CF-A516-0ADDAF2B4E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3936" y="2288607"/>
            <a:ext cx="5313483" cy="371943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D14769E-2993-A40A-7652-6A879F4003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03837" y="2103208"/>
            <a:ext cx="5313483" cy="3723018"/>
          </a:xfrm>
          <a:prstGeom prst="rect">
            <a:avLst/>
          </a:prstGeom>
        </p:spPr>
      </p:pic>
      <p:pic>
        <p:nvPicPr>
          <p:cNvPr id="17" name="Audio 16">
            <a:hlinkClick r:id="" action="ppaction://media"/>
            <a:extLst>
              <a:ext uri="{FF2B5EF4-FFF2-40B4-BE49-F238E27FC236}">
                <a16:creationId xmlns:a16="http://schemas.microsoft.com/office/drawing/2014/main" id="{B96F52B2-3DF8-4F96-338E-6365BC7C412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325CCBD-8746-5BF8-3513-CC8F03F1FDA6}"/>
              </a:ext>
            </a:extLst>
          </p:cNvPr>
          <p:cNvSpPr/>
          <p:nvPr/>
        </p:nvSpPr>
        <p:spPr>
          <a:xfrm>
            <a:off x="271849" y="2210302"/>
            <a:ext cx="11158151" cy="54937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723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866"/>
    </mc:Choice>
    <mc:Fallback xmlns="">
      <p:transition spd="slow" advTm="328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Installation: Setting up environment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E12647-CCB2-45E2-A9CB-A868F49049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2022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333936" y="1248063"/>
            <a:ext cx="10663578" cy="1604938"/>
          </a:xfrm>
        </p:spPr>
        <p:txBody>
          <a:bodyPr>
            <a:normAutofit/>
          </a:bodyPr>
          <a:lstStyle/>
          <a:p>
            <a:r>
              <a:rPr lang="en-US" sz="2400" dirty="0" err="1"/>
              <a:t>Uncompress</a:t>
            </a:r>
            <a:r>
              <a:rPr lang="en-US" sz="2400" dirty="0"/>
              <a:t> the yelp dataset and make note of it’s final location</a:t>
            </a:r>
          </a:p>
          <a:p>
            <a:pPr lvl="1"/>
            <a:r>
              <a:rPr lang="en-US" sz="2000" dirty="0"/>
              <a:t>This will be OS specific but you need this path to create our indexing</a:t>
            </a:r>
          </a:p>
          <a:p>
            <a:pPr marL="457200" lvl="1" indent="0">
              <a:buNone/>
            </a:pPr>
            <a:r>
              <a:rPr lang="en-US" sz="2000" dirty="0"/>
              <a:t>Below is an example from a Windows environment, capture the full path string and make sure you have the listed </a:t>
            </a:r>
            <a:r>
              <a:rPr lang="en-US" sz="2000" dirty="0" err="1"/>
              <a:t>json</a:t>
            </a:r>
            <a:r>
              <a:rPr lang="en-US" sz="2000" dirty="0"/>
              <a:t> files (as seen below)</a:t>
            </a:r>
            <a:r>
              <a:rPr lang="en-US" sz="1600" dirty="0"/>
              <a:t>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C0656A6-39EA-0E73-F91A-ACFD86FBDE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171163"/>
            <a:ext cx="8963025" cy="2867025"/>
          </a:xfrm>
          <a:prstGeom prst="rect">
            <a:avLst/>
          </a:prstGeom>
        </p:spPr>
      </p:pic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32E14D57-089D-4763-A6F8-6586B4376A9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9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037"/>
    </mc:Choice>
    <mc:Fallback xmlns="">
      <p:transition spd="slow" advTm="180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E5F11-B7B9-4B80-8C6A-A8A7A7190B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1350" y="2148840"/>
            <a:ext cx="3824931" cy="1715531"/>
          </a:xfrm>
        </p:spPr>
        <p:txBody>
          <a:bodyPr/>
          <a:lstStyle/>
          <a:p>
            <a:br>
              <a:rPr lang="en-US" dirty="0"/>
            </a:br>
            <a:r>
              <a:rPr lang="en-US" dirty="0"/>
              <a:t>Setup and data prep</a:t>
            </a: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AD17FDE0-2F52-468A-0493-082E6AABDAC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28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54"/>
    </mc:Choice>
    <mc:Fallback xmlns="">
      <p:transition spd="slow" advTm="79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075" y="403652"/>
            <a:ext cx="7015806" cy="652335"/>
          </a:xfrm>
        </p:spPr>
        <p:txBody>
          <a:bodyPr>
            <a:normAutofit/>
          </a:bodyPr>
          <a:lstStyle/>
          <a:p>
            <a:r>
              <a:rPr lang="en-US" dirty="0"/>
              <a:t>Setup and data prep - dataset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4" y="1055987"/>
            <a:ext cx="7073472" cy="4130375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Turn Yelp dataset into a usable index, --skip-clean will keep the </a:t>
            </a:r>
            <a:r>
              <a:rPr lang="en-US" sz="1400" dirty="0" err="1">
                <a:solidFill>
                  <a:schemeClr val="tx1"/>
                </a:solidFill>
              </a:rPr>
              <a:t>json</a:t>
            </a:r>
            <a:r>
              <a:rPr lang="en-US" sz="1400" dirty="0">
                <a:solidFill>
                  <a:schemeClr val="tx1"/>
                </a:solidFill>
              </a:rPr>
              <a:t> files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for initial install this can be useful in the event something doesn’t work</a:t>
            </a:r>
            <a:endParaRPr lang="en-US" dirty="0">
              <a:solidFill>
                <a:schemeClr val="tx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python dataset.py --skip-clean –p &lt;</a:t>
            </a:r>
            <a:r>
              <a:rPr lang="en-US" sz="1400" dirty="0" err="1">
                <a:solidFill>
                  <a:schemeClr val="tx1"/>
                </a:solidFill>
              </a:rPr>
              <a:t>path_to_dataset</a:t>
            </a:r>
            <a:r>
              <a:rPr lang="en-US" sz="1400" dirty="0">
                <a:solidFill>
                  <a:schemeClr val="tx1"/>
                </a:solidFill>
              </a:rPr>
              <a:t>&gt;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E12647-CCB2-45E2-A9CB-A868F49049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219200" cy="365125"/>
          </a:xfrm>
        </p:spPr>
        <p:txBody>
          <a:bodyPr/>
          <a:lstStyle/>
          <a:p>
            <a:r>
              <a:rPr lang="en-US" dirty="0"/>
              <a:t>2022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7" name="Picture 6" descr="Text">
            <a:extLst>
              <a:ext uri="{FF2B5EF4-FFF2-40B4-BE49-F238E27FC236}">
                <a16:creationId xmlns:a16="http://schemas.microsoft.com/office/drawing/2014/main" id="{ED067B19-8A3A-6FD1-B982-A6C98C242B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2073" y="2225975"/>
            <a:ext cx="7103600" cy="2495343"/>
          </a:xfrm>
          <a:prstGeom prst="rect">
            <a:avLst/>
          </a:prstGeom>
        </p:spPr>
      </p:pic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E062EE17-3829-707E-00C1-CC82BCC9655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801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137"/>
    </mc:Choice>
    <mc:Fallback xmlns="">
      <p:transition spd="slow" advTm="281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075" y="403652"/>
            <a:ext cx="7015806" cy="652335"/>
          </a:xfrm>
        </p:spPr>
        <p:txBody>
          <a:bodyPr>
            <a:normAutofit/>
          </a:bodyPr>
          <a:lstStyle/>
          <a:p>
            <a:r>
              <a:rPr lang="en-US" dirty="0"/>
              <a:t>Setup and data prep - Webserver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4" y="1055987"/>
            <a:ext cx="7073472" cy="4130375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Startup the web server app component this will take a bit of time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python app.py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E12647-CCB2-45E2-A9CB-A868F49049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219200" cy="365125"/>
          </a:xfrm>
        </p:spPr>
        <p:txBody>
          <a:bodyPr/>
          <a:lstStyle/>
          <a:p>
            <a:r>
              <a:rPr lang="en-US" dirty="0"/>
              <a:t>2022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C6156BDD-C0FC-CB3A-2055-E8EFCB1572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3722" y="1661850"/>
            <a:ext cx="5678544" cy="1948378"/>
          </a:xfrm>
          <a:prstGeom prst="rect">
            <a:avLst/>
          </a:prstGeom>
        </p:spPr>
      </p:pic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50E2A2C1-41BF-BB60-2CE3-A074D01A72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93722" y="4659874"/>
            <a:ext cx="5632622" cy="193262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5F38B28-EAD7-3B57-1D43-23924F28224A}"/>
              </a:ext>
            </a:extLst>
          </p:cNvPr>
          <p:cNvSpPr txBox="1"/>
          <p:nvPr/>
        </p:nvSpPr>
        <p:spPr>
          <a:xfrm>
            <a:off x="1447800" y="3719552"/>
            <a:ext cx="54702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Once you see the display below the app is ready to use</a:t>
            </a:r>
          </a:p>
          <a:p>
            <a:r>
              <a:rPr lang="en-US" sz="1600" dirty="0"/>
              <a:t>you can also watch this window to see what is being served</a:t>
            </a:r>
          </a:p>
          <a:p>
            <a:r>
              <a:rPr lang="en-US" sz="1600" dirty="0"/>
              <a:t>to the chrome-extension.</a:t>
            </a:r>
          </a:p>
        </p:txBody>
      </p:sp>
      <p:pic>
        <p:nvPicPr>
          <p:cNvPr id="14" name="Audio 13">
            <a:hlinkClick r:id="" action="ppaction://media"/>
            <a:extLst>
              <a:ext uri="{FF2B5EF4-FFF2-40B4-BE49-F238E27FC236}">
                <a16:creationId xmlns:a16="http://schemas.microsoft.com/office/drawing/2014/main" id="{1D84C560-099F-7025-BE00-61B0D4967F0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633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374"/>
    </mc:Choice>
    <mc:Fallback xmlns="">
      <p:transition spd="slow" advTm="303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inimalist Presentation_tm67328976_Win32_LW_SL_v3" id="{B5A5B451-F186-4F05-917D-430247B33515}" vid="{C0610F80-F57F-4E6B-A096-3AEBDD5FC54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FD6FE22-81A0-4500-AFD0-342D21BB9A2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9C43685-694E-4579-B109-3C418D49DA65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CC96B61E-1B64-430F-934F-7D1B9002802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{67946CD9-8E1B-46DF-802F-7C3EC5B4A920}tf67328976_win32</Template>
  <TotalTime>271</TotalTime>
  <Words>549</Words>
  <Application>Microsoft Office PowerPoint</Application>
  <PresentationFormat>Widescreen</PresentationFormat>
  <Paragraphs>82</Paragraphs>
  <Slides>15</Slides>
  <Notes>0</Notes>
  <HiddenSlides>0</HiddenSlides>
  <MMClips>15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4" baseType="lpstr">
      <vt:lpstr>Arial</vt:lpstr>
      <vt:lpstr>Calibri</vt:lpstr>
      <vt:lpstr>Google Sans;sans-serif</vt:lpstr>
      <vt:lpstr>Liberation Serif</vt:lpstr>
      <vt:lpstr>Symbol</vt:lpstr>
      <vt:lpstr>system-ui;apple-system;BlinkMac</vt:lpstr>
      <vt:lpstr>Tenorite</vt:lpstr>
      <vt:lpstr>ui-monospace;Menlo;Consolas;Mon</vt:lpstr>
      <vt:lpstr>Office Theme</vt:lpstr>
      <vt:lpstr>Restaurant finder: enhanced search for restaurant features</vt:lpstr>
      <vt:lpstr>AGENDA</vt:lpstr>
      <vt:lpstr>Installation</vt:lpstr>
      <vt:lpstr>Installation: Setting up environment</vt:lpstr>
      <vt:lpstr>Installation: Setting up environment</vt:lpstr>
      <vt:lpstr>Installation: Setting up environment</vt:lpstr>
      <vt:lpstr> Setup and data prep</vt:lpstr>
      <vt:lpstr>Setup and data prep - dataset</vt:lpstr>
      <vt:lpstr>Setup and data prep - Webserver</vt:lpstr>
      <vt:lpstr>Setup and data prep – Chrome extension</vt:lpstr>
      <vt:lpstr>Setup and data prep – Chrome extension</vt:lpstr>
      <vt:lpstr> Usage</vt:lpstr>
      <vt:lpstr>usage – Chrome extension</vt:lpstr>
      <vt:lpstr>usage – Chrome extension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Restaurant finder: enhanced search for restaurant features</dc:title>
  <dc:creator>Daniel Felker</dc:creator>
  <cp:lastModifiedBy>Daniel Felker</cp:lastModifiedBy>
  <cp:revision>3</cp:revision>
  <dcterms:created xsi:type="dcterms:W3CDTF">2022-12-07T20:29:48Z</dcterms:created>
  <dcterms:modified xsi:type="dcterms:W3CDTF">2022-12-08T20:05:13Z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